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3"/>
  </p:notesMasterIdLst>
  <p:sldIdLst>
    <p:sldId id="1549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Manrope" panose="020B0604020202020204" charset="0"/>
      <p:regular r:id="rId10"/>
      <p:bold r:id="rId11"/>
    </p:embeddedFont>
    <p:embeddedFont>
      <p:font typeface="TDI" panose="020B0604020202020204" charset="0"/>
      <p:regular r:id="rId12"/>
    </p:embeddedFont>
  </p:embeddedFontLst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2751" userDrawn="1">
          <p15:clr>
            <a:srgbClr val="A4A3A4"/>
          </p15:clr>
        </p15:guide>
        <p15:guide id="3" orient="horz" pos="1548" userDrawn="1">
          <p15:clr>
            <a:srgbClr val="A4A3A4"/>
          </p15:clr>
        </p15:guide>
        <p15:guide id="4" orient="horz" pos="2840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6" pos="2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DE9"/>
    <a:srgbClr val="CE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94589"/>
  </p:normalViewPr>
  <p:slideViewPr>
    <p:cSldViewPr snapToGrid="0">
      <p:cViewPr varScale="1">
        <p:scale>
          <a:sx n="81" d="100"/>
          <a:sy n="81" d="100"/>
        </p:scale>
        <p:origin x="686" y="72"/>
      </p:cViewPr>
      <p:guideLst>
        <p:guide orient="horz" pos="232"/>
        <p:guide pos="2751"/>
        <p:guide orient="horz" pos="1548"/>
        <p:guide orient="horz" pos="2840"/>
        <p:guide orient="horz" pos="4110"/>
        <p:guide pos="2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B8486-33A0-0541-A83B-7E502AF392FB}" type="datetimeFigureOut">
              <a:rPr lang="ru-BY" smtClean="0"/>
              <a:t>06/03/2025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DC4F1-BF26-B645-BFE8-B62D896A4DA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01057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B260D-5249-4D08-9A45-D144733138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46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5907-816C-4F01-9831-8CD441F554F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9309-F54C-4528-91BF-DE65AF053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48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5907-816C-4F01-9831-8CD441F554F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9309-F54C-4528-91BF-DE65AF053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4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5907-816C-4F01-9831-8CD441F554F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9309-F54C-4528-91BF-DE65AF053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63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Рисунок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4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38">
          <p15:clr>
            <a:srgbClr val="FBAE40"/>
          </p15:clr>
        </p15:guide>
        <p15:guide id="3" pos="529">
          <p15:clr>
            <a:srgbClr val="FBAE40"/>
          </p15:clr>
        </p15:guide>
        <p15:guide id="4" orient="horz" pos="527">
          <p15:clr>
            <a:srgbClr val="FBAE40"/>
          </p15:clr>
        </p15:guide>
        <p15:guide id="5" pos="477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670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5907-816C-4F01-9831-8CD441F554F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9309-F54C-4528-91BF-DE65AF053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3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5907-816C-4F01-9831-8CD441F554F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9309-F54C-4528-91BF-DE65AF053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58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5907-816C-4F01-9831-8CD441F554F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9309-F54C-4528-91BF-DE65AF053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1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5907-816C-4F01-9831-8CD441F554F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9309-F54C-4528-91BF-DE65AF053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0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5907-816C-4F01-9831-8CD441F554F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9309-F54C-4528-91BF-DE65AF053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9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104B53C-CB02-CD44-A16F-930CF7973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346" y="6528616"/>
            <a:ext cx="1267079" cy="18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96">
          <p15:clr>
            <a:srgbClr val="FBAE40"/>
          </p15:clr>
        </p15:guide>
        <p15:guide id="2" pos="98">
          <p15:clr>
            <a:srgbClr val="FBAE40"/>
          </p15:clr>
        </p15:guide>
        <p15:guide id="3" pos="7582">
          <p15:clr>
            <a:srgbClr val="FBAE40"/>
          </p15:clr>
        </p15:guide>
        <p15:guide id="4" orient="horz" pos="42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5907-816C-4F01-9831-8CD441F554F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9309-F54C-4528-91BF-DE65AF053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1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5907-816C-4F01-9831-8CD441F554F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9309-F54C-4528-91BF-DE65AF053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2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45907-816C-4F01-9831-8CD441F554F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D9309-F54C-4528-91BF-DE65AF053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48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5CC49BE-DADF-E74A-BFBD-DA512B87367A}"/>
              </a:ext>
            </a:extLst>
          </p:cNvPr>
          <p:cNvSpPr txBox="1"/>
          <p:nvPr/>
        </p:nvSpPr>
        <p:spPr>
          <a:xfrm>
            <a:off x="2813590" y="2013591"/>
            <a:ext cx="2777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DI" pitchFamily="50" charset="0"/>
                <a:ea typeface="+mn-ea"/>
                <a:cs typeface="Arial" panose="020B0604020202020204" pitchFamily="34" charset="0"/>
              </a:rPr>
              <a:t>2021</a:t>
            </a:r>
            <a:endParaRPr kumimoji="0" lang="ru-BY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DI" pitchFamily="50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9E0405-1842-CC4C-938B-24A17A9EECE8}"/>
              </a:ext>
            </a:extLst>
          </p:cNvPr>
          <p:cNvSpPr txBox="1"/>
          <p:nvPr/>
        </p:nvSpPr>
        <p:spPr>
          <a:xfrm>
            <a:off x="9198676" y="2021542"/>
            <a:ext cx="2729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DI" pitchFamily="50" charset="0"/>
                <a:ea typeface="+mn-ea"/>
                <a:cs typeface="Arial" panose="020B0604020202020204" pitchFamily="34" charset="0"/>
              </a:rPr>
              <a:t>2023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DI" pitchFamily="50" charset="0"/>
                <a:ea typeface="+mn-ea"/>
                <a:cs typeface="Arial" panose="020B0604020202020204" pitchFamily="34" charset="0"/>
              </a:rPr>
              <a:t>-2024</a:t>
            </a:r>
            <a:endParaRPr kumimoji="0" lang="ru-BY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DI" pitchFamily="50" charset="0"/>
              <a:ea typeface="+mn-ea"/>
              <a:cs typeface="+mn-cs"/>
            </a:endParaRPr>
          </a:p>
        </p:txBody>
      </p:sp>
      <p:sp>
        <p:nvSpPr>
          <p:cNvPr id="26" name="Прямоугольник: скругленные углы 18">
            <a:extLst>
              <a:ext uri="{FF2B5EF4-FFF2-40B4-BE49-F238E27FC236}">
                <a16:creationId xmlns:a16="http://schemas.microsoft.com/office/drawing/2014/main" id="{930AE8E5-07F7-EF44-9F1B-81C54F59EB8F}"/>
              </a:ext>
            </a:extLst>
          </p:cNvPr>
          <p:cNvSpPr/>
          <p:nvPr/>
        </p:nvSpPr>
        <p:spPr>
          <a:xfrm>
            <a:off x="236869" y="1895482"/>
            <a:ext cx="2299361" cy="1727837"/>
          </a:xfrm>
          <a:prstGeom prst="roundRect">
            <a:avLst>
              <a:gd name="adj" fmla="val 8395"/>
            </a:avLst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rPr>
              <a:t>Креативное агентство №1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rPr>
              <a:t>в Беларуси, рейтинг АКМА </a:t>
            </a:r>
          </a:p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rPr>
              <a:t>2021-2022</a:t>
            </a:r>
          </a:p>
        </p:txBody>
      </p:sp>
      <p:sp>
        <p:nvSpPr>
          <p:cNvPr id="28" name="Прямоугольник: скругленные углы 18">
            <a:extLst>
              <a:ext uri="{FF2B5EF4-FFF2-40B4-BE49-F238E27FC236}">
                <a16:creationId xmlns:a16="http://schemas.microsoft.com/office/drawing/2014/main" id="{3F988336-B079-D04A-A455-2550AF30FD56}"/>
              </a:ext>
            </a:extLst>
          </p:cNvPr>
          <p:cNvSpPr/>
          <p:nvPr/>
        </p:nvSpPr>
        <p:spPr>
          <a:xfrm>
            <a:off x="190094" y="5137911"/>
            <a:ext cx="2290669" cy="1649653"/>
          </a:xfrm>
          <a:prstGeom prst="roundRect">
            <a:avLst>
              <a:gd name="adj" fmla="val 8395"/>
            </a:avLst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rPr>
              <a:t>ТОП-10 независимых креативных агентств Европы 2021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559D9F-DD31-AC48-A222-DC5B0C36EE5F}"/>
              </a:ext>
            </a:extLst>
          </p:cNvPr>
          <p:cNvSpPr txBox="1"/>
          <p:nvPr/>
        </p:nvSpPr>
        <p:spPr>
          <a:xfrm>
            <a:off x="6002652" y="2021542"/>
            <a:ext cx="2777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DI" pitchFamily="50" charset="0"/>
                <a:ea typeface="+mn-ea"/>
                <a:cs typeface="Arial" panose="020B0604020202020204" pitchFamily="34" charset="0"/>
              </a:rPr>
              <a:t>2022</a:t>
            </a:r>
            <a:endParaRPr kumimoji="0" lang="ru-BY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DI" pitchFamily="50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336616-4C21-5F43-93F5-C7FDB4E4B703}"/>
              </a:ext>
            </a:extLst>
          </p:cNvPr>
          <p:cNvSpPr txBox="1"/>
          <p:nvPr/>
        </p:nvSpPr>
        <p:spPr>
          <a:xfrm>
            <a:off x="3489572" y="2724816"/>
            <a:ext cx="2146304" cy="350865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Киевский международный фестиваль рекламы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ГРАН-ПРИ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1 золото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3 серебра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1 бронза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Lama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1 золото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1 серебро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3 бронзы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Golden drum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Топ-10 независимых агентств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Film, art, culture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серебро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Effie 2021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Рейтинг эффективности агентств 2021 – 2 место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ECDD88E-3CBC-F845-840D-77D33B1FE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95"/>
          <a:stretch/>
        </p:blipFill>
        <p:spPr>
          <a:xfrm>
            <a:off x="2843317" y="2769500"/>
            <a:ext cx="606317" cy="20776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56F50D5-259D-AD42-9F3E-414BB1DE6E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518"/>
          <a:stretch/>
        </p:blipFill>
        <p:spPr>
          <a:xfrm>
            <a:off x="2923139" y="4113293"/>
            <a:ext cx="387218" cy="20072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C532714-F3AD-D949-ADED-47C64840BC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74" t="16988" r="10880" b="18937"/>
          <a:stretch/>
        </p:blipFill>
        <p:spPr>
          <a:xfrm>
            <a:off x="2840818" y="5465376"/>
            <a:ext cx="604538" cy="4956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F30B03E-2F62-B640-893C-6BC0A47A90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414"/>
          <a:stretch/>
        </p:blipFill>
        <p:spPr>
          <a:xfrm>
            <a:off x="2837443" y="4910149"/>
            <a:ext cx="606317" cy="34385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682D723-A2D4-0C4F-BB28-74F6DA7D7026}"/>
              </a:ext>
            </a:extLst>
          </p:cNvPr>
          <p:cNvSpPr txBox="1"/>
          <p:nvPr/>
        </p:nvSpPr>
        <p:spPr>
          <a:xfrm>
            <a:off x="6597363" y="2677809"/>
            <a:ext cx="2273526" cy="412420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Белый квадрат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3 золота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2 серебра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1 бронза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Креативное агентство фестиваля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Lama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ГРАН-ПРИ </a:t>
            </a:r>
            <a:r>
              <a:rPr kumimoji="0" lang="ru-BY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rPr>
              <a:t>- «Факты по вкусу»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BY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Специальный приз  жюри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2 золота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3 серебра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3 бронзы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Advertising &amp; Marketing Awards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 золота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2 серебра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 бронзы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Red Apple 2022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 серебро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2 бронзы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A837225-5FFC-0A4D-8938-FC9CC738E3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518"/>
          <a:stretch/>
        </p:blipFill>
        <p:spPr>
          <a:xfrm>
            <a:off x="6098083" y="3740371"/>
            <a:ext cx="387218" cy="2007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E255EE0-C1AE-3540-B748-4D919C8D6B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8083" y="2777176"/>
            <a:ext cx="410669" cy="207615"/>
          </a:xfrm>
          <a:prstGeom prst="rect">
            <a:avLst/>
          </a:prstGeom>
        </p:spPr>
      </p:pic>
      <p:pic>
        <p:nvPicPr>
          <p:cNvPr id="40" name="Picture 10">
            <a:extLst>
              <a:ext uri="{FF2B5EF4-FFF2-40B4-BE49-F238E27FC236}">
                <a16:creationId xmlns:a16="http://schemas.microsoft.com/office/drawing/2014/main" id="{59531D03-A757-A94C-A1E7-C70287CD81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25" y="5934974"/>
            <a:ext cx="437454" cy="437454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6FFD40A-C194-A278-D1EC-4D6E5D855FBF}"/>
              </a:ext>
            </a:extLst>
          </p:cNvPr>
          <p:cNvGrpSpPr/>
          <p:nvPr/>
        </p:nvGrpSpPr>
        <p:grpSpPr>
          <a:xfrm>
            <a:off x="6117425" y="4885223"/>
            <a:ext cx="413377" cy="444842"/>
            <a:chOff x="5978430" y="4349871"/>
            <a:chExt cx="503369" cy="541683"/>
          </a:xfrm>
        </p:grpSpPr>
        <p:sp>
          <p:nvSpPr>
            <p:cNvPr id="41" name="Прямоугольник: скругленные углы 18">
              <a:extLst>
                <a:ext uri="{FF2B5EF4-FFF2-40B4-BE49-F238E27FC236}">
                  <a16:creationId xmlns:a16="http://schemas.microsoft.com/office/drawing/2014/main" id="{D709B349-A54B-B44A-98D0-9F8D08AA0251}"/>
                </a:ext>
              </a:extLst>
            </p:cNvPr>
            <p:cNvSpPr/>
            <p:nvPr/>
          </p:nvSpPr>
          <p:spPr>
            <a:xfrm>
              <a:off x="5978430" y="4350727"/>
              <a:ext cx="503369" cy="540827"/>
            </a:xfrm>
            <a:prstGeom prst="roundRect">
              <a:avLst>
                <a:gd name="adj" fmla="val 8395"/>
              </a:avLst>
            </a:prstGeom>
            <a:solidFill>
              <a:srgbClr val="000000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0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endParaRPr>
            </a:p>
          </p:txBody>
        </p: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55B507C2-C0F2-4246-A311-ABFB7E81E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94641" y="4349871"/>
              <a:ext cx="469782" cy="519558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8A84C57-3220-F943-96E8-50724FC74045}"/>
              </a:ext>
            </a:extLst>
          </p:cNvPr>
          <p:cNvSpPr txBox="1"/>
          <p:nvPr/>
        </p:nvSpPr>
        <p:spPr>
          <a:xfrm>
            <a:off x="9903956" y="2677809"/>
            <a:ext cx="2131892" cy="403187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Silver Mercury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серебр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о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1 бронза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Red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Jolbors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1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золото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4 серебра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2 бронзы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Golden Drum</a:t>
            </a:r>
            <a:endParaRPr kumimoji="0" lang="en" sz="12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 бронзы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Mad Stars Awards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 кристалл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1 бронза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Белый квадрат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 золото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Киевский международный фестиваль рекламы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A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t>2 серебра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id="{8DC9A529-90C9-5346-91DC-38451F1B5F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17"/>
          <a:stretch/>
        </p:blipFill>
        <p:spPr>
          <a:xfrm>
            <a:off x="9248781" y="3295171"/>
            <a:ext cx="474332" cy="47321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1022D76-1480-1C4E-9BBB-A6A273F34C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414"/>
          <a:stretch/>
        </p:blipFill>
        <p:spPr>
          <a:xfrm>
            <a:off x="9216977" y="4188092"/>
            <a:ext cx="606317" cy="34385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0951596-61E8-DA4B-BEC2-6E8FF133F18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15125" y="5490081"/>
            <a:ext cx="410669" cy="20761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7571AD3-B602-EA4E-A347-08B6F09CCC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95"/>
          <a:stretch/>
        </p:blipFill>
        <p:spPr>
          <a:xfrm>
            <a:off x="9248781" y="5982702"/>
            <a:ext cx="606317" cy="2077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0D110F-9EE6-6442-8260-140AC7EC865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1878" t="8858" r="30800" b="34929"/>
          <a:stretch/>
        </p:blipFill>
        <p:spPr>
          <a:xfrm>
            <a:off x="9291882" y="4762770"/>
            <a:ext cx="439027" cy="440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077C59-50C9-E9CC-87FB-342DC776465C}"/>
              </a:ext>
            </a:extLst>
          </p:cNvPr>
          <p:cNvSpPr txBox="1"/>
          <p:nvPr/>
        </p:nvSpPr>
        <p:spPr>
          <a:xfrm>
            <a:off x="109592" y="-276913"/>
            <a:ext cx="11786120" cy="23083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DI" pitchFamily="50" charset="0"/>
                <a:ea typeface="+mn-ea"/>
                <a:cs typeface="Arial" panose="020B0604020202020204" pitchFamily="34" charset="0"/>
              </a:rPr>
              <a:t>НАШИ НАГРАДЫ 2021-2024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68EEB8-14DB-0644-9C2B-0B9BA770416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942" t="39121" r="7372" b="39648"/>
          <a:stretch/>
        </p:blipFill>
        <p:spPr>
          <a:xfrm>
            <a:off x="9319374" y="2769424"/>
            <a:ext cx="613452" cy="153803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1E83E7AE-7508-4DA6-A7F8-78314FBD97C7}"/>
              </a:ext>
            </a:extLst>
          </p:cNvPr>
          <p:cNvSpPr/>
          <p:nvPr/>
        </p:nvSpPr>
        <p:spPr>
          <a:xfrm>
            <a:off x="78031" y="3597993"/>
            <a:ext cx="1992993" cy="11647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0EDE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8475A7BE-E85F-4C9E-AA7F-6E2F2FB94D43}"/>
              </a:ext>
            </a:extLst>
          </p:cNvPr>
          <p:cNvSpPr/>
          <p:nvPr/>
        </p:nvSpPr>
        <p:spPr>
          <a:xfrm>
            <a:off x="872011" y="4408498"/>
            <a:ext cx="1685289" cy="108158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0EDE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Прямоугольник: скругленные углы 18">
            <a:extLst>
              <a:ext uri="{FF2B5EF4-FFF2-40B4-BE49-F238E27FC236}">
                <a16:creationId xmlns:a16="http://schemas.microsoft.com/office/drawing/2014/main" id="{8254ADBD-2B29-E04E-A2CA-4DC3814D3CE7}"/>
              </a:ext>
            </a:extLst>
          </p:cNvPr>
          <p:cNvSpPr/>
          <p:nvPr/>
        </p:nvSpPr>
        <p:spPr>
          <a:xfrm>
            <a:off x="73843" y="3697573"/>
            <a:ext cx="2217957" cy="1091062"/>
          </a:xfrm>
          <a:prstGeom prst="roundRect">
            <a:avLst>
              <a:gd name="adj" fmla="val 8395"/>
            </a:avLst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0EDE9"/>
                </a:solidFill>
                <a:effectLst/>
                <a:uLnTx/>
                <a:uFillTx/>
                <a:latin typeface="TDI" pitchFamily="50" charset="0"/>
                <a:ea typeface="+mn-ea"/>
                <a:cs typeface="+mn-cs"/>
              </a:rPr>
              <a:t> </a:t>
            </a: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F0EDE9"/>
                </a:solidFill>
                <a:effectLst/>
                <a:uLnTx/>
                <a:uFillTx/>
                <a:latin typeface="TDI" pitchFamily="50" charset="0"/>
                <a:ea typeface="+mn-ea"/>
                <a:cs typeface="+mn-cs"/>
              </a:rPr>
              <a:t>Умеем создавать</a:t>
            </a:r>
          </a:p>
        </p:txBody>
      </p:sp>
      <p:sp>
        <p:nvSpPr>
          <p:cNvPr id="39" name="Прямоугольник: скругленные углы 18">
            <a:extLst>
              <a:ext uri="{FF2B5EF4-FFF2-40B4-BE49-F238E27FC236}">
                <a16:creationId xmlns:a16="http://schemas.microsoft.com/office/drawing/2014/main" id="{34CDAEB0-66BF-40CA-8A0A-231FEE27BA58}"/>
              </a:ext>
            </a:extLst>
          </p:cNvPr>
          <p:cNvSpPr/>
          <p:nvPr/>
        </p:nvSpPr>
        <p:spPr>
          <a:xfrm>
            <a:off x="814255" y="4531949"/>
            <a:ext cx="1789692" cy="1091062"/>
          </a:xfrm>
          <a:prstGeom prst="roundRect">
            <a:avLst>
              <a:gd name="adj" fmla="val 8395"/>
            </a:avLst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algn="ctr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F0EDE9"/>
                </a:solidFill>
                <a:effectLst/>
                <a:uLnTx/>
                <a:uFillTx/>
                <a:latin typeface="TDI" pitchFamily="50" charset="0"/>
                <a:ea typeface="+mn-ea"/>
                <a:cs typeface="+mn-cs"/>
              </a:rPr>
              <a:t>ВАУ-проекты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B28E3D1-8465-402E-A58C-64B8AFA8357C}"/>
              </a:ext>
            </a:extLst>
          </p:cNvPr>
          <p:cNvSpPr/>
          <p:nvPr/>
        </p:nvSpPr>
        <p:spPr>
          <a:xfrm>
            <a:off x="10671479" y="6479000"/>
            <a:ext cx="1442490" cy="323016"/>
          </a:xfrm>
          <a:prstGeom prst="rect">
            <a:avLst/>
          </a:prstGeom>
          <a:solidFill>
            <a:srgbClr val="F0E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96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148</Words>
  <Application>Microsoft Office PowerPoint</Application>
  <PresentationFormat>Широкоэкранный</PresentationFormat>
  <Paragraphs>69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Calibri</vt:lpstr>
      <vt:lpstr>TDI</vt:lpstr>
      <vt:lpstr>Aptos</vt:lpstr>
      <vt:lpstr>Manrope</vt:lpstr>
      <vt:lpstr>Arial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Aleksandra Ezerskaya</cp:lastModifiedBy>
  <cp:revision>40</cp:revision>
  <dcterms:created xsi:type="dcterms:W3CDTF">2025-03-08T18:07:22Z</dcterms:created>
  <dcterms:modified xsi:type="dcterms:W3CDTF">2025-06-03T13:33:03Z</dcterms:modified>
</cp:coreProperties>
</file>